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10.jpeg" ContentType="image/jpeg"/>
  <Override PartName="/ppt/media/image7.png" ContentType="image/png"/>
  <Override PartName="/ppt/media/image6.png" ContentType="image/png"/>
  <Override PartName="/ppt/media/image5.png" ContentType="image/png"/>
  <Override PartName="/ppt/media/image8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36124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311760" y="1264680"/>
            <a:ext cx="3999600" cy="319104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311760" y="1264680"/>
            <a:ext cx="3999600" cy="3191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236124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236124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311760" y="1264680"/>
            <a:ext cx="3999600" cy="319104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311760" y="1264680"/>
            <a:ext cx="3999600" cy="3191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341604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361240" y="293688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361240" y="1152360"/>
            <a:ext cx="195156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3999600" cy="1629360"/>
          </a:xfrm>
          <a:prstGeom prst="rect">
            <a:avLst/>
          </a:prstGeom>
        </p:spPr>
        <p:txBody>
          <a:bodyPr lIns="0" rIns="0" tIns="0" bIns="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747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519080" y="2855520"/>
            <a:ext cx="105120" cy="1051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688280" y="2855520"/>
            <a:ext cx="105120" cy="1051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4350240" y="2855520"/>
            <a:ext cx="105120" cy="10512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71400" y="990720"/>
            <a:ext cx="7801200" cy="1729800"/>
          </a:xfrm>
          <a:prstGeom prst="rect">
            <a:avLst/>
          </a:prstGeom>
        </p:spPr>
        <p:txBody>
          <a:bodyPr tIns="91440" bIns="91440" anchor="b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490240" y="46810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E596B1ED-8838-4996-A2A6-3D2122E6B296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3747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/>
          <a:p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</p:spPr>
        <p:txBody>
          <a:bodyPr tIns="91440" bIns="9144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</p:spPr>
        <p:txBody>
          <a:bodyPr tIns="91440" bIns="9144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sldNum"/>
          </p:nvPr>
        </p:nvSpPr>
        <p:spPr>
          <a:xfrm>
            <a:off x="8490240" y="46810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00EAA0B7-4680-4F52-987A-2F67EC1825E0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b476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15600" y="860400"/>
            <a:ext cx="7801200" cy="1729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Odnosi sa menadžmentom i klijentima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407040" y="4332600"/>
            <a:ext cx="5009760" cy="4215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r">
              <a:lnSpc>
                <a:spcPct val="100000"/>
              </a:lnSpc>
            </a:pPr>
            <a:r>
              <a:rPr b="0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Predavač: Nebojša Marinkov - Web developer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Shape 61" descr=""/>
          <p:cNvPicPr/>
          <p:nvPr/>
        </p:nvPicPr>
        <p:blipFill>
          <a:blip r:embed="rId1"/>
          <a:stretch/>
        </p:blipFill>
        <p:spPr>
          <a:xfrm>
            <a:off x="1714680" y="2836440"/>
            <a:ext cx="5714640" cy="1250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b476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11760" y="1479960"/>
            <a:ext cx="399960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00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Menadžeri nisu nadređeni, već saradnici u sledećim poljima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cacaca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Unutrašnja organizacija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cacaca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Projektni menadžment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Developer je slobodan da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cacaca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Iskaže nezadovoljstvo trenutnim položajem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cacaca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Predloži poboljšanje ili bolje rešenje za neki problem </a:t>
            </a:r>
            <a:r>
              <a:rPr b="1" lang="en-US" sz="16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(dobro argumentovano)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4734720" y="1479960"/>
            <a:ext cx="4097160" cy="3416040"/>
          </a:xfrm>
          <a:prstGeom prst="rect">
            <a:avLst/>
          </a:prstGeom>
          <a:solidFill>
            <a:srgbClr val="35597d"/>
          </a:solidFill>
          <a:ln>
            <a:noFill/>
          </a:ln>
        </p:spPr>
        <p:txBody>
          <a:bodyPr tIns="91440" bIns="91440"/>
          <a:p>
            <a:pPr marL="457200" indent="-342720">
              <a:lnSpc>
                <a:spcPct val="100000"/>
              </a:lnSpc>
              <a:buClr>
                <a:srgbClr val="ffffff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Klijenti ne znaju šta hoće i često ne vide širu sliku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e0e0e0"/>
              </a:buClr>
              <a:buFont typeface="Arial"/>
              <a:buChar char="○"/>
            </a:pPr>
            <a:r>
              <a:rPr b="0" lang="en-US" sz="1600" spc="-1" strike="noStrike" u="sng">
                <a:solidFill>
                  <a:srgbClr val="e0e0e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Postavljati pitanja</a:t>
            </a:r>
            <a:r>
              <a:rPr b="0" lang="en-US" sz="1600" spc="-1" strike="noStrike">
                <a:solidFill>
                  <a:srgbClr val="e0e0e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!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e0e0e0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e0e0e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Predlagati rešenja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ffffff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Svi težimo zajedničkom cilju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00000"/>
              </a:lnSpc>
              <a:buClr>
                <a:srgbClr val="e0e0e0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e0e0e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Diskutovati i kalkulisati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311760" y="820800"/>
            <a:ext cx="8520120" cy="52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Biti aktivno uključen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Shape 69" descr=""/>
          <p:cNvPicPr/>
          <p:nvPr/>
        </p:nvPicPr>
        <p:blipFill>
          <a:blip r:embed="rId1"/>
          <a:srcRect l="0" t="1016" r="0" b="1016"/>
          <a:stretch/>
        </p:blipFill>
        <p:spPr>
          <a:xfrm>
            <a:off x="0" y="0"/>
            <a:ext cx="3310200" cy="723960"/>
          </a:xfrm>
          <a:prstGeom prst="rect">
            <a:avLst/>
          </a:prstGeom>
          <a:ln>
            <a:noFill/>
          </a:ln>
        </p:spPr>
      </p:pic>
      <p:sp>
        <p:nvSpPr>
          <p:cNvPr id="85" name="CustomShape 4"/>
          <p:cNvSpPr/>
          <p:nvPr/>
        </p:nvSpPr>
        <p:spPr>
          <a:xfrm>
            <a:off x="4734720" y="187560"/>
            <a:ext cx="409716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r">
              <a:lnSpc>
                <a:spcPct val="100000"/>
              </a:lnSpc>
            </a:pPr>
            <a:r>
              <a:rPr b="0" lang="en-US" sz="1100" spc="-1" strike="noStrike">
                <a:solidFill>
                  <a:srgbClr val="9e9e9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WE MASTER TOMORROW DIGITAL CHALLENGES TODAY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b476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11760" y="1572120"/>
            <a:ext cx="8520120" cy="1502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42720">
              <a:lnSpc>
                <a:spcPct val="115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Podrazumeva se ljubaznost, samokontrola, priznavanje greške, kultura ...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Poželjne osobine: samopouzdanje, komunikativnost …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f3f3f3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Lične osobine je moguće razvijati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14400" indent="-329760">
              <a:lnSpc>
                <a:spcPct val="115000"/>
              </a:lnSpc>
              <a:buClr>
                <a:srgbClr val="f3f3f3"/>
              </a:buClr>
              <a:buFont typeface="Arial"/>
              <a:buChar char="○"/>
            </a:pPr>
            <a:r>
              <a:rPr b="0" lang="en-US" sz="16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Savršen engleski nije presudan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Shape 76" descr=""/>
          <p:cNvPicPr/>
          <p:nvPr/>
        </p:nvPicPr>
        <p:blipFill>
          <a:blip r:embed="rId1"/>
          <a:srcRect l="0" t="1016" r="0" b="1016"/>
          <a:stretch/>
        </p:blipFill>
        <p:spPr>
          <a:xfrm>
            <a:off x="0" y="0"/>
            <a:ext cx="3310200" cy="723960"/>
          </a:xfrm>
          <a:prstGeom prst="rect">
            <a:avLst/>
          </a:prstGeom>
          <a:ln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4734720" y="187560"/>
            <a:ext cx="409716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r">
              <a:lnSpc>
                <a:spcPct val="100000"/>
              </a:lnSpc>
            </a:pPr>
            <a:r>
              <a:rPr b="0" lang="en-US" sz="1100" spc="-1" strike="noStrike">
                <a:solidFill>
                  <a:srgbClr val="9e9e9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WE MASTER TOMORROW DIGITAL CHALLENGES TODAY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311760" y="1001160"/>
            <a:ext cx="8520120" cy="52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Lične osobine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Shape 79" descr=""/>
          <p:cNvPicPr/>
          <p:nvPr/>
        </p:nvPicPr>
        <p:blipFill>
          <a:blip r:embed="rId2"/>
          <a:stretch/>
        </p:blipFill>
        <p:spPr>
          <a:xfrm>
            <a:off x="5263200" y="2597760"/>
            <a:ext cx="3035160" cy="2545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b476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84" descr=""/>
          <p:cNvPicPr/>
          <p:nvPr/>
        </p:nvPicPr>
        <p:blipFill>
          <a:blip r:embed="rId1"/>
          <a:srcRect l="0" t="1016" r="0" b="1016"/>
          <a:stretch/>
        </p:blipFill>
        <p:spPr>
          <a:xfrm>
            <a:off x="0" y="0"/>
            <a:ext cx="3310200" cy="723960"/>
          </a:xfrm>
          <a:prstGeom prst="rect">
            <a:avLst/>
          </a:prstGeom>
          <a:ln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4734720" y="187560"/>
            <a:ext cx="409716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r">
              <a:lnSpc>
                <a:spcPct val="100000"/>
              </a:lnSpc>
            </a:pPr>
            <a:r>
              <a:rPr b="0" lang="en-US" sz="1100" spc="-1" strike="noStrike">
                <a:solidFill>
                  <a:srgbClr val="9e9e9e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WE MASTER TOMORROW DIGITAL CHALLENGES TODAY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11760" y="1284840"/>
            <a:ext cx="8520120" cy="29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115000"/>
              </a:lnSpc>
            </a:pPr>
            <a:r>
              <a:rPr b="0" lang="en-US" sz="24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Zaključak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15000"/>
              </a:lnSpc>
            </a:pPr>
            <a:r>
              <a:rPr b="0" lang="en-US" sz="2400" spc="-1" strike="noStrike">
                <a:solidFill>
                  <a:srgbClr val="cacaca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Zašto je dobra komunikacija presudna za (kvalitetan) rad 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Arhitektura softvera (kvalitetan proizvod)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3f3f3"/>
              </a:buClr>
              <a:buFont typeface="Arial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Psihološki momenat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f3f3f3"/>
              </a:buClr>
              <a:buFont typeface="Average"/>
              <a:buChar char="●"/>
            </a:pPr>
            <a:r>
              <a:rPr b="0" lang="en-US" sz="1800" spc="-1" strike="noStrike">
                <a:solidFill>
                  <a:srgbClr val="f3f3f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Klijentsko pozitivno iskustvo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Shape 87" descr=""/>
          <p:cNvPicPr/>
          <p:nvPr/>
        </p:nvPicPr>
        <p:blipFill>
          <a:blip r:embed="rId2"/>
          <a:stretch/>
        </p:blipFill>
        <p:spPr>
          <a:xfrm>
            <a:off x="6406200" y="3269520"/>
            <a:ext cx="2425680" cy="1467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2017-03-15T09:39:04Z</dcterms:modified>
  <cp:revision>1</cp:revision>
  <dc:subject/>
  <dc:title/>
</cp:coreProperties>
</file>